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ristotelica Pro Bold" charset="1" panose="00000800000000000000"/>
      <p:regular r:id="rId12"/>
    </p:embeddedFont>
    <p:embeddedFont>
      <p:font typeface="Jua" charset="1" panose="00000000000000000000"/>
      <p:regular r:id="rId13"/>
    </p:embeddedFont>
    <p:embeddedFont>
      <p:font typeface="Montserrat Bold" charset="1" panose="00000800000000000000"/>
      <p:regular r:id="rId14"/>
    </p:embeddedFont>
    <p:embeddedFont>
      <p:font typeface="Bebas Neue Bold" charset="1" panose="020B0606020202050201"/>
      <p:regular r:id="rId15"/>
    </p:embeddedFont>
    <p:embeddedFont>
      <p:font typeface="Aristotelica Pro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3.png" Type="http://schemas.openxmlformats.org/officeDocument/2006/relationships/image"/><Relationship Id="rId5" Target="../media/image4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A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64641">
            <a:off x="2362801" y="2944062"/>
            <a:ext cx="18390781" cy="13742929"/>
          </a:xfrm>
          <a:custGeom>
            <a:avLst/>
            <a:gdLst/>
            <a:ahLst/>
            <a:cxnLst/>
            <a:rect r="r" b="b" t="t" l="l"/>
            <a:pathLst>
              <a:path h="13742929" w="18390781">
                <a:moveTo>
                  <a:pt x="0" y="0"/>
                </a:moveTo>
                <a:lnTo>
                  <a:pt x="18390781" y="0"/>
                </a:lnTo>
                <a:lnTo>
                  <a:pt x="18390781" y="13742929"/>
                </a:lnTo>
                <a:lnTo>
                  <a:pt x="0" y="1374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663757">
            <a:off x="-3910692" y="-4586885"/>
            <a:ext cx="9664084" cy="7221707"/>
          </a:xfrm>
          <a:custGeom>
            <a:avLst/>
            <a:gdLst/>
            <a:ahLst/>
            <a:cxnLst/>
            <a:rect r="r" b="b" t="t" l="l"/>
            <a:pathLst>
              <a:path h="7221707" w="9664084">
                <a:moveTo>
                  <a:pt x="0" y="0"/>
                </a:moveTo>
                <a:lnTo>
                  <a:pt x="9664084" y="0"/>
                </a:lnTo>
                <a:lnTo>
                  <a:pt x="9664084" y="7221707"/>
                </a:lnTo>
                <a:lnTo>
                  <a:pt x="0" y="7221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048710">
            <a:off x="10432193" y="-6093981"/>
            <a:ext cx="9664084" cy="7221707"/>
          </a:xfrm>
          <a:custGeom>
            <a:avLst/>
            <a:gdLst/>
            <a:ahLst/>
            <a:cxnLst/>
            <a:rect r="r" b="b" t="t" l="l"/>
            <a:pathLst>
              <a:path h="7221707" w="9664084">
                <a:moveTo>
                  <a:pt x="0" y="0"/>
                </a:moveTo>
                <a:lnTo>
                  <a:pt x="9664084" y="0"/>
                </a:lnTo>
                <a:lnTo>
                  <a:pt x="9664084" y="7221706"/>
                </a:lnTo>
                <a:lnTo>
                  <a:pt x="0" y="7221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603250" y="1028700"/>
            <a:ext cx="4656050" cy="837577"/>
            <a:chOff x="0" y="0"/>
            <a:chExt cx="1226285" cy="2205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6285" cy="220596"/>
            </a:xfrm>
            <a:custGeom>
              <a:avLst/>
              <a:gdLst/>
              <a:ahLst/>
              <a:cxnLst/>
              <a:rect r="r" b="b" t="t" l="l"/>
              <a:pathLst>
                <a:path h="220596" w="1226285">
                  <a:moveTo>
                    <a:pt x="84801" y="0"/>
                  </a:moveTo>
                  <a:lnTo>
                    <a:pt x="1141484" y="0"/>
                  </a:lnTo>
                  <a:cubicBezTo>
                    <a:pt x="1163974" y="0"/>
                    <a:pt x="1185544" y="8934"/>
                    <a:pt x="1201447" y="24838"/>
                  </a:cubicBezTo>
                  <a:cubicBezTo>
                    <a:pt x="1217350" y="40741"/>
                    <a:pt x="1226285" y="62310"/>
                    <a:pt x="1226285" y="84801"/>
                  </a:cubicBezTo>
                  <a:lnTo>
                    <a:pt x="1226285" y="135795"/>
                  </a:lnTo>
                  <a:cubicBezTo>
                    <a:pt x="1226285" y="182630"/>
                    <a:pt x="1188318" y="220596"/>
                    <a:pt x="1141484" y="220596"/>
                  </a:cubicBezTo>
                  <a:lnTo>
                    <a:pt x="84801" y="220596"/>
                  </a:lnTo>
                  <a:cubicBezTo>
                    <a:pt x="62310" y="220596"/>
                    <a:pt x="40741" y="211662"/>
                    <a:pt x="24838" y="195759"/>
                  </a:cubicBezTo>
                  <a:cubicBezTo>
                    <a:pt x="8934" y="179856"/>
                    <a:pt x="0" y="158286"/>
                    <a:pt x="0" y="135795"/>
                  </a:cubicBezTo>
                  <a:lnTo>
                    <a:pt x="0" y="84801"/>
                  </a:lnTo>
                  <a:cubicBezTo>
                    <a:pt x="0" y="62310"/>
                    <a:pt x="8934" y="40741"/>
                    <a:pt x="24838" y="24838"/>
                  </a:cubicBezTo>
                  <a:cubicBezTo>
                    <a:pt x="40741" y="8934"/>
                    <a:pt x="62310" y="0"/>
                    <a:pt x="848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1226285" cy="315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277887" y="2810376"/>
            <a:ext cx="9514548" cy="8954154"/>
          </a:xfrm>
          <a:custGeom>
            <a:avLst/>
            <a:gdLst/>
            <a:ahLst/>
            <a:cxnLst/>
            <a:rect r="r" b="b" t="t" l="l"/>
            <a:pathLst>
              <a:path h="8954154" w="9514548">
                <a:moveTo>
                  <a:pt x="0" y="0"/>
                </a:moveTo>
                <a:lnTo>
                  <a:pt x="9514548" y="0"/>
                </a:lnTo>
                <a:lnTo>
                  <a:pt x="9514548" y="8954154"/>
                </a:lnTo>
                <a:lnTo>
                  <a:pt x="0" y="89541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17" t="-9897" r="-3101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043252">
            <a:off x="-4448983" y="3257798"/>
            <a:ext cx="9926786" cy="6903399"/>
          </a:xfrm>
          <a:custGeom>
            <a:avLst/>
            <a:gdLst/>
            <a:ahLst/>
            <a:cxnLst/>
            <a:rect r="r" b="b" t="t" l="l"/>
            <a:pathLst>
              <a:path h="6903399" w="9926786">
                <a:moveTo>
                  <a:pt x="0" y="0"/>
                </a:moveTo>
                <a:lnTo>
                  <a:pt x="9926786" y="0"/>
                </a:lnTo>
                <a:lnTo>
                  <a:pt x="9926786" y="6903400"/>
                </a:lnTo>
                <a:lnTo>
                  <a:pt x="0" y="6903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12427">
            <a:off x="10945305" y="7283480"/>
            <a:ext cx="8637859" cy="6007039"/>
          </a:xfrm>
          <a:custGeom>
            <a:avLst/>
            <a:gdLst/>
            <a:ahLst/>
            <a:cxnLst/>
            <a:rect r="r" b="b" t="t" l="l"/>
            <a:pathLst>
              <a:path h="6007039" w="8637859">
                <a:moveTo>
                  <a:pt x="0" y="0"/>
                </a:moveTo>
                <a:lnTo>
                  <a:pt x="8637860" y="0"/>
                </a:lnTo>
                <a:lnTo>
                  <a:pt x="8637860" y="6007040"/>
                </a:lnTo>
                <a:lnTo>
                  <a:pt x="0" y="6007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57275" y="1692473"/>
            <a:ext cx="11374182" cy="69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200">
                <a:solidFill>
                  <a:srgbClr val="52395D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MT. ZION BAPTIST CHURCH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982887"/>
            <a:ext cx="16770973" cy="228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9"/>
              </a:lnSpc>
            </a:pPr>
            <a:r>
              <a:rPr lang="en-US" sz="12999" spc="649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FINANCIAL REPORT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742020" y="1185551"/>
            <a:ext cx="4397560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 spc="149">
                <a:solidFill>
                  <a:srgbClr val="52395D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2025 | JAN 1 - JUNE 30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A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60686">
            <a:off x="7870936" y="-11256488"/>
            <a:ext cx="18776728" cy="18606030"/>
          </a:xfrm>
          <a:custGeom>
            <a:avLst/>
            <a:gdLst/>
            <a:ahLst/>
            <a:cxnLst/>
            <a:rect r="r" b="b" t="t" l="l"/>
            <a:pathLst>
              <a:path h="18606030" w="18776728">
                <a:moveTo>
                  <a:pt x="0" y="0"/>
                </a:moveTo>
                <a:lnTo>
                  <a:pt x="18776728" y="0"/>
                </a:lnTo>
                <a:lnTo>
                  <a:pt x="18776728" y="18606030"/>
                </a:lnTo>
                <a:lnTo>
                  <a:pt x="0" y="18606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503009">
            <a:off x="-3069647" y="-4979392"/>
            <a:ext cx="8196694" cy="8122179"/>
          </a:xfrm>
          <a:custGeom>
            <a:avLst/>
            <a:gdLst/>
            <a:ahLst/>
            <a:cxnLst/>
            <a:rect r="r" b="b" t="t" l="l"/>
            <a:pathLst>
              <a:path h="8122179" w="8196694">
                <a:moveTo>
                  <a:pt x="0" y="0"/>
                </a:moveTo>
                <a:lnTo>
                  <a:pt x="8196694" y="0"/>
                </a:lnTo>
                <a:lnTo>
                  <a:pt x="8196694" y="8122179"/>
                </a:lnTo>
                <a:lnTo>
                  <a:pt x="0" y="812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68391">
            <a:off x="4614663" y="8550491"/>
            <a:ext cx="8196694" cy="8122179"/>
          </a:xfrm>
          <a:custGeom>
            <a:avLst/>
            <a:gdLst/>
            <a:ahLst/>
            <a:cxnLst/>
            <a:rect r="r" b="b" t="t" l="l"/>
            <a:pathLst>
              <a:path h="8122179" w="8196694">
                <a:moveTo>
                  <a:pt x="0" y="0"/>
                </a:moveTo>
                <a:lnTo>
                  <a:pt x="8196694" y="0"/>
                </a:lnTo>
                <a:lnTo>
                  <a:pt x="8196694" y="8122179"/>
                </a:lnTo>
                <a:lnTo>
                  <a:pt x="0" y="812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636151" y="619077"/>
            <a:ext cx="5990165" cy="8639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98"/>
              </a:lnSpc>
              <a:spcBef>
                <a:spcPct val="0"/>
              </a:spcBef>
            </a:pPr>
            <a:r>
              <a:rPr lang="en-US" b="true" sz="3311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Our</a:t>
            </a:r>
            <a:r>
              <a:rPr lang="en-US" b="true" sz="3311" u="non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 Operating Income for the period January 1, 2025, to June 30, 2025, was $340,489.61</a:t>
            </a:r>
          </a:p>
          <a:p>
            <a:pPr algn="l" marL="0" indent="0" lvl="0">
              <a:lnSpc>
                <a:spcPts val="5298"/>
              </a:lnSpc>
              <a:spcBef>
                <a:spcPct val="0"/>
              </a:spcBef>
            </a:pPr>
            <a:r>
              <a:rPr lang="en-US" b="true" sz="3311" u="non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and our Operating Expenses were $298,492.56. This gave us an Operating Net Income</a:t>
            </a:r>
          </a:p>
          <a:p>
            <a:pPr algn="l" marL="0" indent="0" lvl="0">
              <a:lnSpc>
                <a:spcPts val="5298"/>
              </a:lnSpc>
              <a:spcBef>
                <a:spcPct val="0"/>
              </a:spcBef>
            </a:pPr>
            <a:r>
              <a:rPr lang="en-US" b="true" sz="3311" u="non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of $41,997.05. This compared to an Operating Income of $342,987.46, Operating</a:t>
            </a:r>
          </a:p>
          <a:p>
            <a:pPr algn="l" marL="0" indent="0" lvl="0">
              <a:lnSpc>
                <a:spcPts val="5298"/>
              </a:lnSpc>
              <a:spcBef>
                <a:spcPct val="0"/>
              </a:spcBef>
            </a:pPr>
            <a:r>
              <a:rPr lang="en-US" b="true" sz="3311" u="non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Expenses of $291,310.12 and an Operating Net Income of $51,677.34 for the prior year</a:t>
            </a:r>
          </a:p>
          <a:p>
            <a:pPr algn="l" marL="0" indent="0" lvl="0">
              <a:lnSpc>
                <a:spcPts val="5298"/>
              </a:lnSpc>
              <a:spcBef>
                <a:spcPct val="0"/>
              </a:spcBef>
            </a:pPr>
            <a:r>
              <a:rPr lang="en-US" b="true" sz="3311" u="non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comparison.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2700000">
            <a:off x="3912205" y="-1723639"/>
            <a:ext cx="6437177" cy="3447278"/>
          </a:xfrm>
          <a:custGeom>
            <a:avLst/>
            <a:gdLst/>
            <a:ahLst/>
            <a:cxnLst/>
            <a:rect r="r" b="b" t="t" l="l"/>
            <a:pathLst>
              <a:path h="3447278" w="6437177">
                <a:moveTo>
                  <a:pt x="0" y="0"/>
                </a:moveTo>
                <a:lnTo>
                  <a:pt x="6437177" y="0"/>
                </a:lnTo>
                <a:lnTo>
                  <a:pt x="6437177" y="3447278"/>
                </a:lnTo>
                <a:lnTo>
                  <a:pt x="0" y="3447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16593">
            <a:off x="12883278" y="9063608"/>
            <a:ext cx="5036816" cy="2697348"/>
          </a:xfrm>
          <a:custGeom>
            <a:avLst/>
            <a:gdLst/>
            <a:ahLst/>
            <a:cxnLst/>
            <a:rect r="r" b="b" t="t" l="l"/>
            <a:pathLst>
              <a:path h="2697348" w="5036816">
                <a:moveTo>
                  <a:pt x="0" y="0"/>
                </a:moveTo>
                <a:lnTo>
                  <a:pt x="5036817" y="0"/>
                </a:lnTo>
                <a:lnTo>
                  <a:pt x="5036817" y="2697347"/>
                </a:lnTo>
                <a:lnTo>
                  <a:pt x="0" y="2697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05558" y="-556991"/>
            <a:ext cx="10630844" cy="1213865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340290" y="9291167"/>
            <a:ext cx="8675341" cy="553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5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THE ABOVE FIGURES WERE WITHOUT DEPRECIATION.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A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325949">
            <a:off x="-9647416" y="-3513166"/>
            <a:ext cx="18776728" cy="18606030"/>
          </a:xfrm>
          <a:custGeom>
            <a:avLst/>
            <a:gdLst/>
            <a:ahLst/>
            <a:cxnLst/>
            <a:rect r="r" b="b" t="t" l="l"/>
            <a:pathLst>
              <a:path h="18606030" w="18776728">
                <a:moveTo>
                  <a:pt x="0" y="18606030"/>
                </a:moveTo>
                <a:lnTo>
                  <a:pt x="18776728" y="18606030"/>
                </a:lnTo>
                <a:lnTo>
                  <a:pt x="18776728" y="0"/>
                </a:lnTo>
                <a:lnTo>
                  <a:pt x="0" y="0"/>
                </a:lnTo>
                <a:lnTo>
                  <a:pt x="0" y="1860603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65020" y="874449"/>
            <a:ext cx="8342211" cy="2362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999" b="true">
                <a:solidFill>
                  <a:srgbClr val="060D4D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We are currently at 87.79% of our Operating Budget Income (Red Indicator) and at</a:t>
            </a:r>
          </a:p>
          <a:p>
            <a:pPr algn="l" marL="0" indent="0" lvl="0">
              <a:lnSpc>
                <a:spcPts val="4799"/>
              </a:lnSpc>
            </a:pPr>
            <a:r>
              <a:rPr lang="en-US" b="true" sz="2999">
                <a:solidFill>
                  <a:srgbClr val="060D4D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92.83% (Green Indicator) of our Operating Budget Expenses.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13504">
            <a:off x="16326475" y="-2493918"/>
            <a:ext cx="7570998" cy="7502170"/>
          </a:xfrm>
          <a:custGeom>
            <a:avLst/>
            <a:gdLst/>
            <a:ahLst/>
            <a:cxnLst/>
            <a:rect r="r" b="b" t="t" l="l"/>
            <a:pathLst>
              <a:path h="7502170" w="7570998">
                <a:moveTo>
                  <a:pt x="0" y="0"/>
                </a:moveTo>
                <a:lnTo>
                  <a:pt x="7570997" y="0"/>
                </a:lnTo>
                <a:lnTo>
                  <a:pt x="7570997" y="7502170"/>
                </a:lnTo>
                <a:lnTo>
                  <a:pt x="0" y="7502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4453315" y="7502494"/>
            <a:ext cx="4259539" cy="4413234"/>
          </a:xfrm>
          <a:custGeom>
            <a:avLst/>
            <a:gdLst/>
            <a:ahLst/>
            <a:cxnLst/>
            <a:rect r="r" b="b" t="t" l="l"/>
            <a:pathLst>
              <a:path h="4413234" w="4259539">
                <a:moveTo>
                  <a:pt x="4259539" y="0"/>
                </a:moveTo>
                <a:lnTo>
                  <a:pt x="0" y="0"/>
                </a:lnTo>
                <a:lnTo>
                  <a:pt x="0" y="4413234"/>
                </a:lnTo>
                <a:lnTo>
                  <a:pt x="4259539" y="4413234"/>
                </a:lnTo>
                <a:lnTo>
                  <a:pt x="425953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71634" y="6661509"/>
            <a:ext cx="4259539" cy="4413234"/>
          </a:xfrm>
          <a:custGeom>
            <a:avLst/>
            <a:gdLst/>
            <a:ahLst/>
            <a:cxnLst/>
            <a:rect r="r" b="b" t="t" l="l"/>
            <a:pathLst>
              <a:path h="4413234" w="4259539">
                <a:moveTo>
                  <a:pt x="0" y="0"/>
                </a:moveTo>
                <a:lnTo>
                  <a:pt x="4259539" y="0"/>
                </a:lnTo>
                <a:lnTo>
                  <a:pt x="4259539" y="4413233"/>
                </a:lnTo>
                <a:lnTo>
                  <a:pt x="0" y="441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860051">
            <a:off x="-6119856" y="633498"/>
            <a:ext cx="7570998" cy="7502170"/>
          </a:xfrm>
          <a:custGeom>
            <a:avLst/>
            <a:gdLst/>
            <a:ahLst/>
            <a:cxnLst/>
            <a:rect r="r" b="b" t="t" l="l"/>
            <a:pathLst>
              <a:path h="7502170" w="7570998">
                <a:moveTo>
                  <a:pt x="0" y="0"/>
                </a:moveTo>
                <a:lnTo>
                  <a:pt x="7570997" y="0"/>
                </a:lnTo>
                <a:lnTo>
                  <a:pt x="7570997" y="7502171"/>
                </a:lnTo>
                <a:lnTo>
                  <a:pt x="0" y="7502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2109791" y="1028700"/>
            <a:ext cx="5565267" cy="8229600"/>
          </a:xfrm>
          <a:custGeom>
            <a:avLst/>
            <a:gdLst/>
            <a:ahLst/>
            <a:cxnLst/>
            <a:rect r="r" b="b" t="t" l="l"/>
            <a:pathLst>
              <a:path h="8229600" w="5565267">
                <a:moveTo>
                  <a:pt x="5565267" y="0"/>
                </a:moveTo>
                <a:lnTo>
                  <a:pt x="0" y="0"/>
                </a:lnTo>
                <a:lnTo>
                  <a:pt x="0" y="8229600"/>
                </a:lnTo>
                <a:lnTo>
                  <a:pt x="5565267" y="8229600"/>
                </a:lnTo>
                <a:lnTo>
                  <a:pt x="5565267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8385302" y="3946747"/>
            <a:ext cx="4501842" cy="45018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301658" y="3946747"/>
            <a:ext cx="4501842" cy="450184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89D957">
                    <a:alpha val="100000"/>
                  </a:srgbClr>
                </a:gs>
                <a:gs pos="100000">
                  <a:srgbClr val="C9E26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517907" y="4030071"/>
            <a:ext cx="4236632" cy="1627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6"/>
              </a:lnSpc>
            </a:pPr>
            <a:r>
              <a:rPr lang="en-US" sz="2504" b="true">
                <a:solidFill>
                  <a:srgbClr val="060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OPERATING BUDGET INCOME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363319" y="4030071"/>
            <a:ext cx="4378520" cy="179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6"/>
              </a:lnSpc>
            </a:pPr>
            <a:r>
              <a:rPr lang="en-US" sz="2504" b="true">
                <a:solidFill>
                  <a:srgbClr val="060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OPERATING BUDGET EXPENSES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749417" y="5304360"/>
            <a:ext cx="3906962" cy="2198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68"/>
              </a:lnSpc>
            </a:pPr>
            <a:r>
              <a:rPr lang="en-US" sz="12834" b="true">
                <a:solidFill>
                  <a:srgbClr val="FDFDFC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87.79%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599099" y="5171575"/>
            <a:ext cx="3906962" cy="2198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68"/>
              </a:lnSpc>
            </a:pPr>
            <a:r>
              <a:rPr lang="en-US" sz="12834" b="true">
                <a:solidFill>
                  <a:srgbClr val="FDFDFC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92.83%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A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1786331">
            <a:off x="8923192" y="-3309175"/>
            <a:ext cx="14740147" cy="14606146"/>
          </a:xfrm>
          <a:custGeom>
            <a:avLst/>
            <a:gdLst/>
            <a:ahLst/>
            <a:cxnLst/>
            <a:rect r="r" b="b" t="t" l="l"/>
            <a:pathLst>
              <a:path h="14606146" w="14740147">
                <a:moveTo>
                  <a:pt x="0" y="14606145"/>
                </a:moveTo>
                <a:lnTo>
                  <a:pt x="14740147" y="14606145"/>
                </a:lnTo>
                <a:lnTo>
                  <a:pt x="14740147" y="0"/>
                </a:lnTo>
                <a:lnTo>
                  <a:pt x="0" y="0"/>
                </a:lnTo>
                <a:lnTo>
                  <a:pt x="0" y="1460614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029767">
            <a:off x="-4112742" y="-6162298"/>
            <a:ext cx="8914979" cy="8833933"/>
          </a:xfrm>
          <a:custGeom>
            <a:avLst/>
            <a:gdLst/>
            <a:ahLst/>
            <a:cxnLst/>
            <a:rect r="r" b="b" t="t" l="l"/>
            <a:pathLst>
              <a:path h="8833933" w="8914979">
                <a:moveTo>
                  <a:pt x="0" y="8833933"/>
                </a:moveTo>
                <a:lnTo>
                  <a:pt x="8914979" y="8833933"/>
                </a:lnTo>
                <a:lnTo>
                  <a:pt x="8914979" y="0"/>
                </a:lnTo>
                <a:lnTo>
                  <a:pt x="0" y="0"/>
                </a:lnTo>
                <a:lnTo>
                  <a:pt x="0" y="88339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48783" y="1093373"/>
            <a:ext cx="7271329" cy="869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460"/>
              </a:lnSpc>
              <a:spcBef>
                <a:spcPct val="0"/>
              </a:spcBef>
            </a:pPr>
            <a:r>
              <a:rPr lang="en-US" sz="7050" spc="352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OUR </a:t>
            </a:r>
            <a:r>
              <a:rPr lang="en-US" sz="7050" spc="352">
                <a:solidFill>
                  <a:srgbClr val="E6F8F7"/>
                </a:solidFill>
                <a:latin typeface="Jua"/>
                <a:ea typeface="Jua"/>
                <a:cs typeface="Jua"/>
                <a:sym typeface="Jua"/>
              </a:rPr>
              <a:t>MORTGAGE RETIREMENT INCOME</a:t>
            </a:r>
            <a:r>
              <a:rPr lang="en-US" sz="7050" spc="352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 FOR THE PERI</a:t>
            </a:r>
            <a:r>
              <a:rPr lang="en-US" sz="7050" spc="352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OD JANUARY 1, 2025, TO JUNE 30, 2025, WAS</a:t>
            </a:r>
          </a:p>
          <a:p>
            <a:pPr algn="r" marL="0" indent="0" lvl="0">
              <a:lnSpc>
                <a:spcPts val="8460"/>
              </a:lnSpc>
              <a:spcBef>
                <a:spcPct val="0"/>
              </a:spcBef>
            </a:pPr>
            <a:r>
              <a:rPr lang="en-US" sz="7050" spc="352" u="none">
                <a:solidFill>
                  <a:srgbClr val="E6F8F7"/>
                </a:solidFill>
                <a:latin typeface="Jua"/>
                <a:ea typeface="Jua"/>
                <a:cs typeface="Jua"/>
                <a:sym typeface="Jua"/>
              </a:rPr>
              <a:t>$650.00</a:t>
            </a:r>
            <a:r>
              <a:rPr lang="en-US" sz="7050" spc="352" u="non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48900" y="1265740"/>
            <a:ext cx="7280495" cy="7755520"/>
          </a:xfrm>
          <a:custGeom>
            <a:avLst/>
            <a:gdLst/>
            <a:ahLst/>
            <a:cxnLst/>
            <a:rect r="r" b="b" t="t" l="l"/>
            <a:pathLst>
              <a:path h="7755520" w="7280495">
                <a:moveTo>
                  <a:pt x="0" y="0"/>
                </a:moveTo>
                <a:lnTo>
                  <a:pt x="7280495" y="0"/>
                </a:lnTo>
                <a:lnTo>
                  <a:pt x="7280495" y="7755520"/>
                </a:lnTo>
                <a:lnTo>
                  <a:pt x="0" y="7755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71824">
            <a:off x="9552403" y="-1597978"/>
            <a:ext cx="4595645" cy="3195956"/>
          </a:xfrm>
          <a:custGeom>
            <a:avLst/>
            <a:gdLst/>
            <a:ahLst/>
            <a:cxnLst/>
            <a:rect r="r" b="b" t="t" l="l"/>
            <a:pathLst>
              <a:path h="3195956" w="4595645">
                <a:moveTo>
                  <a:pt x="0" y="0"/>
                </a:moveTo>
                <a:lnTo>
                  <a:pt x="4595646" y="0"/>
                </a:lnTo>
                <a:lnTo>
                  <a:pt x="4595646" y="3195956"/>
                </a:lnTo>
                <a:lnTo>
                  <a:pt x="0" y="3195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71824">
            <a:off x="12430791" y="8193320"/>
            <a:ext cx="4595645" cy="3195956"/>
          </a:xfrm>
          <a:custGeom>
            <a:avLst/>
            <a:gdLst/>
            <a:ahLst/>
            <a:cxnLst/>
            <a:rect r="r" b="b" t="t" l="l"/>
            <a:pathLst>
              <a:path h="3195956" w="4595645">
                <a:moveTo>
                  <a:pt x="0" y="0"/>
                </a:moveTo>
                <a:lnTo>
                  <a:pt x="4595645" y="0"/>
                </a:lnTo>
                <a:lnTo>
                  <a:pt x="4595645" y="3195957"/>
                </a:lnTo>
                <a:lnTo>
                  <a:pt x="0" y="3195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7834923"/>
            <a:ext cx="1435882" cy="1093881"/>
          </a:xfrm>
          <a:custGeom>
            <a:avLst/>
            <a:gdLst/>
            <a:ahLst/>
            <a:cxnLst/>
            <a:rect r="r" b="b" t="t" l="l"/>
            <a:pathLst>
              <a:path h="1093881" w="1435882">
                <a:moveTo>
                  <a:pt x="0" y="0"/>
                </a:moveTo>
                <a:lnTo>
                  <a:pt x="1435882" y="0"/>
                </a:lnTo>
                <a:lnTo>
                  <a:pt x="1435882" y="1093881"/>
                </a:lnTo>
                <a:lnTo>
                  <a:pt x="0" y="10938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A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1223157">
            <a:off x="-3032664" y="-7960096"/>
            <a:ext cx="14564104" cy="14431703"/>
          </a:xfrm>
          <a:custGeom>
            <a:avLst/>
            <a:gdLst/>
            <a:ahLst/>
            <a:cxnLst/>
            <a:rect r="r" b="b" t="t" l="l"/>
            <a:pathLst>
              <a:path h="14431703" w="14564104">
                <a:moveTo>
                  <a:pt x="0" y="14431703"/>
                </a:moveTo>
                <a:lnTo>
                  <a:pt x="14564104" y="14431703"/>
                </a:lnTo>
                <a:lnTo>
                  <a:pt x="14564104" y="0"/>
                </a:lnTo>
                <a:lnTo>
                  <a:pt x="0" y="0"/>
                </a:lnTo>
                <a:lnTo>
                  <a:pt x="0" y="144317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3389495">
            <a:off x="13039966" y="-6493854"/>
            <a:ext cx="11024856" cy="10924630"/>
          </a:xfrm>
          <a:custGeom>
            <a:avLst/>
            <a:gdLst/>
            <a:ahLst/>
            <a:cxnLst/>
            <a:rect r="r" b="b" t="t" l="l"/>
            <a:pathLst>
              <a:path h="10924630" w="11024856">
                <a:moveTo>
                  <a:pt x="0" y="10924630"/>
                </a:moveTo>
                <a:lnTo>
                  <a:pt x="11024857" y="10924630"/>
                </a:lnTo>
                <a:lnTo>
                  <a:pt x="11024857" y="0"/>
                </a:lnTo>
                <a:lnTo>
                  <a:pt x="0" y="0"/>
                </a:lnTo>
                <a:lnTo>
                  <a:pt x="0" y="1092463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0572407">
            <a:off x="10807522" y="-1720480"/>
            <a:ext cx="6425380" cy="3440960"/>
          </a:xfrm>
          <a:custGeom>
            <a:avLst/>
            <a:gdLst/>
            <a:ahLst/>
            <a:cxnLst/>
            <a:rect r="r" b="b" t="t" l="l"/>
            <a:pathLst>
              <a:path h="3440960" w="6425380">
                <a:moveTo>
                  <a:pt x="6425379" y="0"/>
                </a:moveTo>
                <a:lnTo>
                  <a:pt x="0" y="0"/>
                </a:lnTo>
                <a:lnTo>
                  <a:pt x="0" y="3440960"/>
                </a:lnTo>
                <a:lnTo>
                  <a:pt x="6425379" y="3440960"/>
                </a:lnTo>
                <a:lnTo>
                  <a:pt x="642537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27429" y="7802954"/>
            <a:ext cx="3876931" cy="2311620"/>
          </a:xfrm>
          <a:custGeom>
            <a:avLst/>
            <a:gdLst/>
            <a:ahLst/>
            <a:cxnLst/>
            <a:rect r="r" b="b" t="t" l="l"/>
            <a:pathLst>
              <a:path h="2311620" w="3876931">
                <a:moveTo>
                  <a:pt x="0" y="0"/>
                </a:moveTo>
                <a:lnTo>
                  <a:pt x="3876931" y="0"/>
                </a:lnTo>
                <a:lnTo>
                  <a:pt x="3876931" y="2311621"/>
                </a:lnTo>
                <a:lnTo>
                  <a:pt x="0" y="23116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538275" y="895350"/>
            <a:ext cx="6101316" cy="7761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41"/>
              </a:lnSpc>
            </a:pPr>
            <a:r>
              <a:rPr lang="en-US" b="true" sz="321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Our Building Fund Income for the period January 1, 2025, to June 30, 2025, w</a:t>
            </a:r>
            <a:r>
              <a:rPr lang="en-US" b="true" sz="321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as $54,307.31 and our Building Fund Expenses were $0.00. This gave us a Building Fund Net Income of $54,307.31. This compared to a Building Fund Income of $58,263.08, Building Fund Expenses of $806.00, and a Building Fund Net Income of $57,457.08 for the prior year comparison.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8318172">
            <a:off x="13554025" y="7747267"/>
            <a:ext cx="6425380" cy="3440960"/>
          </a:xfrm>
          <a:custGeom>
            <a:avLst/>
            <a:gdLst/>
            <a:ahLst/>
            <a:cxnLst/>
            <a:rect r="r" b="b" t="t" l="l"/>
            <a:pathLst>
              <a:path h="3440960" w="6425380">
                <a:moveTo>
                  <a:pt x="6425380" y="0"/>
                </a:moveTo>
                <a:lnTo>
                  <a:pt x="0" y="0"/>
                </a:lnTo>
                <a:lnTo>
                  <a:pt x="0" y="3440960"/>
                </a:lnTo>
                <a:lnTo>
                  <a:pt x="6425380" y="3440960"/>
                </a:lnTo>
                <a:lnTo>
                  <a:pt x="642538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308899" y="-880438"/>
            <a:ext cx="10103428" cy="12379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A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1028087">
            <a:off x="8958697" y="-2595966"/>
            <a:ext cx="15394055" cy="15254109"/>
          </a:xfrm>
          <a:custGeom>
            <a:avLst/>
            <a:gdLst/>
            <a:ahLst/>
            <a:cxnLst/>
            <a:rect r="r" b="b" t="t" l="l"/>
            <a:pathLst>
              <a:path h="15254109" w="15394055">
                <a:moveTo>
                  <a:pt x="0" y="15254110"/>
                </a:moveTo>
                <a:lnTo>
                  <a:pt x="15394055" y="15254110"/>
                </a:lnTo>
                <a:lnTo>
                  <a:pt x="15394055" y="0"/>
                </a:lnTo>
                <a:lnTo>
                  <a:pt x="0" y="0"/>
                </a:lnTo>
                <a:lnTo>
                  <a:pt x="0" y="1525411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485245">
            <a:off x="-2355151" y="-7736661"/>
            <a:ext cx="10949293" cy="10849754"/>
          </a:xfrm>
          <a:custGeom>
            <a:avLst/>
            <a:gdLst/>
            <a:ahLst/>
            <a:cxnLst/>
            <a:rect r="r" b="b" t="t" l="l"/>
            <a:pathLst>
              <a:path h="10849754" w="10949293">
                <a:moveTo>
                  <a:pt x="0" y="10849754"/>
                </a:moveTo>
                <a:lnTo>
                  <a:pt x="10949293" y="10849754"/>
                </a:lnTo>
                <a:lnTo>
                  <a:pt x="10949293" y="0"/>
                </a:lnTo>
                <a:lnTo>
                  <a:pt x="0" y="0"/>
                </a:lnTo>
                <a:lnTo>
                  <a:pt x="0" y="10849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352205">
            <a:off x="4193797" y="-695987"/>
            <a:ext cx="5718900" cy="3062622"/>
          </a:xfrm>
          <a:custGeom>
            <a:avLst/>
            <a:gdLst/>
            <a:ahLst/>
            <a:cxnLst/>
            <a:rect r="r" b="b" t="t" l="l"/>
            <a:pathLst>
              <a:path h="3062622" w="5718900">
                <a:moveTo>
                  <a:pt x="0" y="0"/>
                </a:moveTo>
                <a:lnTo>
                  <a:pt x="5718900" y="0"/>
                </a:lnTo>
                <a:lnTo>
                  <a:pt x="5718900" y="3062621"/>
                </a:lnTo>
                <a:lnTo>
                  <a:pt x="0" y="30626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485245">
            <a:off x="14436899" y="-3970629"/>
            <a:ext cx="8476829" cy="8399767"/>
          </a:xfrm>
          <a:custGeom>
            <a:avLst/>
            <a:gdLst/>
            <a:ahLst/>
            <a:cxnLst/>
            <a:rect r="r" b="b" t="t" l="l"/>
            <a:pathLst>
              <a:path h="8399767" w="8476829">
                <a:moveTo>
                  <a:pt x="0" y="8399767"/>
                </a:moveTo>
                <a:lnTo>
                  <a:pt x="8476830" y="8399767"/>
                </a:lnTo>
                <a:lnTo>
                  <a:pt x="8476830" y="0"/>
                </a:lnTo>
                <a:lnTo>
                  <a:pt x="0" y="0"/>
                </a:lnTo>
                <a:lnTo>
                  <a:pt x="0" y="839976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95582" y="1503862"/>
            <a:ext cx="7803208" cy="7754438"/>
          </a:xfrm>
          <a:custGeom>
            <a:avLst/>
            <a:gdLst/>
            <a:ahLst/>
            <a:cxnLst/>
            <a:rect r="r" b="b" t="t" l="l"/>
            <a:pathLst>
              <a:path h="7754438" w="7803208">
                <a:moveTo>
                  <a:pt x="0" y="0"/>
                </a:moveTo>
                <a:lnTo>
                  <a:pt x="7803208" y="0"/>
                </a:lnTo>
                <a:lnTo>
                  <a:pt x="7803208" y="7754438"/>
                </a:lnTo>
                <a:lnTo>
                  <a:pt x="0" y="77544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643718">
            <a:off x="6266668" y="8398601"/>
            <a:ext cx="4019293" cy="2152437"/>
          </a:xfrm>
          <a:custGeom>
            <a:avLst/>
            <a:gdLst/>
            <a:ahLst/>
            <a:cxnLst/>
            <a:rect r="r" b="b" t="t" l="l"/>
            <a:pathLst>
              <a:path h="2152437" w="4019293">
                <a:moveTo>
                  <a:pt x="0" y="0"/>
                </a:moveTo>
                <a:lnTo>
                  <a:pt x="4019293" y="0"/>
                </a:lnTo>
                <a:lnTo>
                  <a:pt x="4019293" y="2152437"/>
                </a:lnTo>
                <a:lnTo>
                  <a:pt x="0" y="2152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389299"/>
            <a:ext cx="8301052" cy="2053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7"/>
              </a:lnSpc>
            </a:pP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Our </a:t>
            </a:r>
            <a:r>
              <a:rPr lang="en-US" sz="3442" b="tru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Grant Income</a:t>
            </a: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for the period January 1, 2025, to June 30, 2025, was </a:t>
            </a:r>
            <a:r>
              <a:rPr lang="en-US" sz="3442" b="tru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$42,698.02</a:t>
            </a: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and</a:t>
            </a:r>
          </a:p>
          <a:p>
            <a:pPr algn="l">
              <a:lnSpc>
                <a:spcPts val="5507"/>
              </a:lnSpc>
            </a:pP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our </a:t>
            </a:r>
            <a:r>
              <a:rPr lang="en-US" sz="3442" b="tru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Grant Expenses</a:t>
            </a: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were </a:t>
            </a:r>
            <a:r>
              <a:rPr lang="en-US" sz="3442" b="tru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$24,012.24</a:t>
            </a: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522912"/>
            <a:ext cx="6427729" cy="93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6277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GRANT INCOME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153025"/>
            <a:ext cx="9208258" cy="940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7"/>
              </a:lnSpc>
            </a:pPr>
            <a:r>
              <a:rPr lang="en-US" sz="6236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BUILDING FUND BALANCE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1835" y="5950607"/>
            <a:ext cx="8301052" cy="1895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7"/>
              </a:lnSpc>
            </a:pP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 c</a:t>
            </a: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urrent </a:t>
            </a:r>
            <a:r>
              <a:rPr lang="en-US" sz="3442" b="tru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Building Fund Balance</a:t>
            </a:r>
            <a:r>
              <a:rPr lang="en-US" sz="34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is </a:t>
            </a:r>
            <a:r>
              <a:rPr lang="en-US" sz="3442" b="true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$1,269,002.03.</a:t>
            </a:r>
          </a:p>
          <a:p>
            <a:pPr algn="l">
              <a:lnSpc>
                <a:spcPts val="4067"/>
              </a:lnSpc>
            </a:pPr>
            <a:r>
              <a:rPr lang="en-US" sz="254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(Accounts 1050, 1055, 1105, 1400, 1125, 1130, 1135, 1140, &amp; 1145)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DAGsyncjvZs</dc:identifier>
  <dcterms:modified xsi:type="dcterms:W3CDTF">2011-08-01T06:04:30Z</dcterms:modified>
  <cp:revision>1</cp:revision>
  <dc:title>FINANCIAL REPORT - MT. ZION BAPTIST CHURCH</dc:title>
</cp:coreProperties>
</file>